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93" r:id="rId6"/>
    <p:sldId id="261" r:id="rId7"/>
    <p:sldId id="262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4" r:id="rId25"/>
    <p:sldId id="295" r:id="rId26"/>
    <p:sldId id="296" r:id="rId27"/>
    <p:sldId id="297" r:id="rId28"/>
    <p:sldId id="279" r:id="rId29"/>
    <p:sldId id="278" r:id="rId30"/>
    <p:sldId id="280" r:id="rId31"/>
    <p:sldId id="281" r:id="rId32"/>
    <p:sldId id="282" r:id="rId33"/>
    <p:sldId id="283" r:id="rId34"/>
    <p:sldId id="285" r:id="rId35"/>
    <p:sldId id="284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3" autoAdjust="0"/>
    <p:restoredTop sz="86364" autoAdjust="0"/>
  </p:normalViewPr>
  <p:slideViewPr>
    <p:cSldViewPr>
      <p:cViewPr varScale="1">
        <p:scale>
          <a:sx n="107" d="100"/>
          <a:sy n="107" d="100"/>
        </p:scale>
        <p:origin x="540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</a:t>
            </a:r>
            <a:r>
              <a:rPr lang="en-DK" dirty="0" err="1"/>
              <a:t>rsproject</a:t>
            </a:r>
            <a:r>
              <a:rPr lang="en-DK" dirty="0"/>
              <a:t>/hello-</a:t>
            </a:r>
            <a:r>
              <a:rPr lang="en-DK" dirty="0" err="1"/>
              <a:t>javalin</a:t>
            </a: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Containers - Docker</a:t>
            </a:r>
          </a:p>
          <a:p>
            <a:pPr>
              <a:defRPr/>
            </a:pPr>
            <a:r>
              <a:rPr lang="en-US" i="1" dirty="0"/>
              <a:t>Lightweight Virtual Machines</a:t>
            </a:r>
            <a:endParaRPr lang="en-US" i="1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– What do We Get?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your specific </a:t>
            </a:r>
            <a:r>
              <a:rPr lang="en-US" dirty="0" err="1"/>
              <a:t>labtop</a:t>
            </a:r>
            <a:r>
              <a:rPr lang="en-US" dirty="0"/>
              <a:t> which is</a:t>
            </a:r>
          </a:p>
          <a:p>
            <a:pPr lvl="1"/>
            <a:r>
              <a:rPr lang="en-US" dirty="0"/>
              <a:t>Lots of programs and your specific configuration of OS</a:t>
            </a:r>
          </a:p>
          <a:p>
            <a:pPr lvl="1"/>
            <a:r>
              <a:rPr lang="en-US" i="1" dirty="0"/>
              <a:t>And then </a:t>
            </a:r>
            <a:r>
              <a:rPr lang="en-US" i="1" dirty="0" err="1"/>
              <a:t>HotStone</a:t>
            </a:r>
            <a:r>
              <a:rPr lang="en-US" i="1" dirty="0"/>
              <a:t> (server) manually fiddled to make it run</a:t>
            </a:r>
          </a:p>
          <a:p>
            <a:r>
              <a:rPr lang="en-US" dirty="0"/>
              <a:t>… we instead build a </a:t>
            </a:r>
            <a:r>
              <a:rPr lang="en-US" i="1" dirty="0"/>
              <a:t>container</a:t>
            </a:r>
            <a:r>
              <a:rPr lang="en-US" dirty="0"/>
              <a:t> which</a:t>
            </a:r>
          </a:p>
          <a:p>
            <a:pPr lvl="1"/>
            <a:r>
              <a:rPr lang="en-US" dirty="0"/>
              <a:t>Includes the OS + all supporting libraries + </a:t>
            </a:r>
            <a:r>
              <a:rPr lang="en-US" dirty="0" err="1"/>
              <a:t>HotStone</a:t>
            </a:r>
            <a:r>
              <a:rPr lang="en-US" dirty="0"/>
              <a:t> code</a:t>
            </a:r>
          </a:p>
          <a:p>
            <a:r>
              <a:rPr lang="en-US" dirty="0"/>
              <a:t>That can be </a:t>
            </a:r>
            <a:r>
              <a:rPr lang="en-US" i="1" dirty="0"/>
              <a:t>run on a “bare metal” computer that has no specific configuration</a:t>
            </a:r>
          </a:p>
          <a:p>
            <a:pPr lvl="1"/>
            <a:r>
              <a:rPr lang="en-US" dirty="0"/>
              <a:t>Except – it of course must be able to run containers:</a:t>
            </a:r>
          </a:p>
          <a:p>
            <a:r>
              <a:rPr lang="en-US" b="1" dirty="0"/>
              <a:t>Docker Engine</a:t>
            </a:r>
          </a:p>
          <a:p>
            <a:pPr lvl="1"/>
            <a:r>
              <a:rPr lang="en-US" dirty="0"/>
              <a:t>A program to deploy/monitor a set of Docker containers</a:t>
            </a:r>
          </a:p>
          <a:p>
            <a:pPr lvl="1"/>
            <a:endParaRPr lang="en-US" b="1" dirty="0"/>
          </a:p>
          <a:p>
            <a:pPr lvl="1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76700"/>
            <a:ext cx="15621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1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Solves Scaling Issue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solved: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rent 10.000 identical machines with no special configuration</a:t>
            </a:r>
            <a:endParaRPr lang="da-DK" dirty="0"/>
          </a:p>
          <a:p>
            <a:pPr lvl="2"/>
            <a:r>
              <a:rPr lang="en-US" dirty="0"/>
              <a:t>(that runs </a:t>
            </a:r>
            <a:r>
              <a:rPr lang="en-US" dirty="0" err="1"/>
              <a:t>docker</a:t>
            </a:r>
            <a:r>
              <a:rPr lang="en-US" dirty="0"/>
              <a:t> engine, ok)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then deploy containers with our code 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Container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Infrastructure-as-code</a:t>
            </a:r>
          </a:p>
          <a:p>
            <a:r>
              <a:rPr lang="en-US" i="1" dirty="0"/>
              <a:t>“</a:t>
            </a:r>
            <a:r>
              <a:rPr lang="en-US" i="1" dirty="0" err="1"/>
              <a:t>IaC</a:t>
            </a:r>
            <a:r>
              <a:rPr lang="en-US" i="1" dirty="0"/>
              <a:t>”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32936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Hello-</a:t>
            </a:r>
            <a:r>
              <a:rPr lang="en-DK" dirty="0" err="1"/>
              <a:t>Javalin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basic web server system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gradle</a:t>
            </a:r>
            <a:r>
              <a:rPr lang="en-US" dirty="0"/>
              <a:t> hello</a:t>
            </a:r>
            <a:r>
              <a:rPr lang="da-DK" dirty="0"/>
              <a:t>’</a:t>
            </a:r>
          </a:p>
          <a:p>
            <a:pPr lvl="2"/>
            <a:r>
              <a:rPr lang="da-DK" dirty="0"/>
              <a:t>Starts a web server on port 4567</a:t>
            </a:r>
          </a:p>
          <a:p>
            <a:pPr lvl="1"/>
            <a:r>
              <a:rPr lang="da-DK" dirty="0"/>
              <a:t>Browse to ‘(</a:t>
            </a:r>
            <a:r>
              <a:rPr lang="da-DK" dirty="0" err="1"/>
              <a:t>servername</a:t>
            </a:r>
            <a:r>
              <a:rPr lang="da-DK" dirty="0"/>
              <a:t>):4567/</a:t>
            </a:r>
            <a:r>
              <a:rPr lang="da-DK" dirty="0" err="1"/>
              <a:t>hello</a:t>
            </a:r>
            <a:r>
              <a:rPr lang="da-DK" dirty="0"/>
              <a:t>/(a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)’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F95EE-C87B-DEE4-7611-F7736E8ED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912004"/>
            <a:ext cx="65913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0DF8-9BA2-F2BF-65B0-04560AA3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Container…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EB256-C994-202A-0674-6B46992A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 to build a docker container which contains</a:t>
            </a:r>
          </a:p>
          <a:p>
            <a:pPr lvl="1"/>
            <a:r>
              <a:rPr lang="en-US" dirty="0"/>
              <a:t>Linux Operating System</a:t>
            </a:r>
          </a:p>
          <a:p>
            <a:pPr lvl="1"/>
            <a:r>
              <a:rPr lang="en-US" dirty="0"/>
              <a:t>Java </a:t>
            </a:r>
            <a:r>
              <a:rPr lang="en-DK" dirty="0"/>
              <a:t>25</a:t>
            </a:r>
            <a:r>
              <a:rPr lang="en-US" dirty="0"/>
              <a:t> runtime system</a:t>
            </a:r>
          </a:p>
          <a:p>
            <a:pPr lvl="1"/>
            <a:r>
              <a:rPr lang="en-US" dirty="0"/>
              <a:t>Gradle v</a:t>
            </a:r>
            <a:r>
              <a:rPr lang="en-DK" dirty="0"/>
              <a:t>9</a:t>
            </a:r>
            <a:r>
              <a:rPr lang="en-US" dirty="0"/>
              <a:t>.</a:t>
            </a:r>
            <a:r>
              <a:rPr lang="en-DK" dirty="0"/>
              <a:t>2</a:t>
            </a:r>
            <a:endParaRPr lang="en-US" dirty="0"/>
          </a:p>
          <a:p>
            <a:pPr lvl="1"/>
            <a:r>
              <a:rPr lang="en-US" dirty="0"/>
              <a:t>And my Hello-</a:t>
            </a:r>
            <a:r>
              <a:rPr lang="en-DK" dirty="0" err="1"/>
              <a:t>Javalin</a:t>
            </a:r>
            <a:r>
              <a:rPr lang="en-US" dirty="0"/>
              <a:t> code</a:t>
            </a:r>
          </a:p>
          <a:p>
            <a:pPr lvl="2"/>
            <a:r>
              <a:rPr lang="en-US" dirty="0" err="1"/>
              <a:t>build.gradle</a:t>
            </a:r>
            <a:endParaRPr lang="en-US" dirty="0"/>
          </a:p>
          <a:p>
            <a:pPr lvl="2"/>
            <a:r>
              <a:rPr lang="en-US" dirty="0" err="1"/>
              <a:t>src</a:t>
            </a:r>
            <a:r>
              <a:rPr lang="en-US" dirty="0"/>
              <a:t>/ folder</a:t>
            </a:r>
          </a:p>
          <a:p>
            <a:r>
              <a:rPr lang="en-US" dirty="0"/>
              <a:t>Can run on </a:t>
            </a:r>
            <a:r>
              <a:rPr lang="en-US" i="1" dirty="0"/>
              <a:t>any machine in the world</a:t>
            </a:r>
            <a:r>
              <a:rPr lang="en-US" dirty="0"/>
              <a:t> if it has docker engine installed</a:t>
            </a:r>
            <a:r>
              <a:rPr lang="en-US" i="1" dirty="0"/>
              <a:t> and nothing else required!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8CFD5-7A88-CB07-7842-47437A19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1C92-9762-7868-9563-29685E92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D996-F728-47CE-6934-9216D05D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546C-8082-4CA0-99CB-912C89A2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41F77-97F9-ECEF-C009-09F7D87A4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Infrastructure-as-code, </a:t>
            </a:r>
            <a:r>
              <a:rPr lang="en-US" i="1" dirty="0" err="1"/>
              <a:t>IaC</a:t>
            </a:r>
            <a:endParaRPr lang="en-US" i="1" dirty="0"/>
          </a:p>
          <a:p>
            <a:r>
              <a:rPr lang="en-US" dirty="0"/>
              <a:t>We write </a:t>
            </a:r>
            <a:r>
              <a:rPr lang="en-US" i="1" dirty="0"/>
              <a:t>code</a:t>
            </a:r>
            <a:r>
              <a:rPr lang="en-US" dirty="0"/>
              <a:t> to build</a:t>
            </a:r>
            <a:br>
              <a:rPr lang="en-US" dirty="0"/>
            </a:br>
            <a:r>
              <a:rPr lang="en-US" dirty="0"/>
              <a:t>the container</a:t>
            </a:r>
          </a:p>
          <a:p>
            <a:pPr lvl="1"/>
            <a:r>
              <a:rPr lang="en-US" dirty="0" err="1"/>
              <a:t>Dockerfile</a:t>
            </a:r>
            <a:endParaRPr lang="en-US" dirty="0"/>
          </a:p>
          <a:p>
            <a:pPr lvl="2"/>
            <a:r>
              <a:rPr lang="en-US" dirty="0"/>
              <a:t>A DSL for building</a:t>
            </a:r>
            <a:br>
              <a:rPr lang="en-US" dirty="0"/>
            </a:br>
            <a:r>
              <a:rPr lang="en-US" dirty="0"/>
              <a:t>Docker images</a:t>
            </a:r>
          </a:p>
          <a:p>
            <a:pPr lvl="2"/>
            <a:endParaRPr lang="en-US" dirty="0"/>
          </a:p>
          <a:p>
            <a:r>
              <a:rPr lang="en-US" dirty="0"/>
              <a:t>Image = Static unit</a:t>
            </a:r>
          </a:p>
          <a:p>
            <a:r>
              <a:rPr lang="en-US" dirty="0"/>
              <a:t>Container = Runtime unit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A971-9C99-B162-21EB-C2520AB9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C315-F779-C76A-B024-BF7C7404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D3DF5-33A9-BF57-EE24-F882E490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27C620-16D9-E38E-E532-208591CA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29" y="1562100"/>
            <a:ext cx="4408618" cy="29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9444-F708-CCEA-A9F7-763C43AF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4BD5-2E2A-6CCB-A5B6-BE0788F2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Copy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Execution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308B-3A88-B209-1969-124B16CE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C578-E0FD-8F04-490B-68292746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340C2-6527-8E8C-F2AF-BCCFBAD9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CAE55-0F2E-B207-1535-AF4ACDF39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26559"/>
            <a:ext cx="630643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F33F-160D-FFE1-D2A5-AE547EF9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B41D-D4AF-5F32-4228-F8E5B0F3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name: </a:t>
            </a:r>
            <a:r>
              <a:rPr lang="en-US" dirty="0" err="1"/>
              <a:t>henrikbaerbak</a:t>
            </a:r>
            <a:r>
              <a:rPr lang="en-US" dirty="0"/>
              <a:t>/</a:t>
            </a:r>
            <a:r>
              <a:rPr lang="en-US" dirty="0" err="1"/>
              <a:t>private:hello</a:t>
            </a:r>
            <a:r>
              <a:rPr lang="en-US" dirty="0"/>
              <a:t>-</a:t>
            </a:r>
            <a:r>
              <a:rPr lang="en-DK" dirty="0" err="1"/>
              <a:t>javalin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044C-8DDA-4A9F-3F44-DF996E39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C8EB3-AC9F-D882-6958-FBBB3EBA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2A868-FA1F-7508-992A-78BB67A5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52F0F-DC31-BBAB-0A3E-D8B7B60A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2267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2EC910-27C6-F9CE-2648-DF7F239E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4056"/>
            <a:ext cx="8230749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0543-0E7B-E04F-318E-86F8B487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Running/Testing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1A54F-873C-6FFD-4353-2E4F821E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‘run’</a:t>
            </a:r>
          </a:p>
          <a:p>
            <a:pPr lvl="1"/>
            <a:r>
              <a:rPr lang="en-US" dirty="0"/>
              <a:t>-p 4567:4567	The container’s port is mapped to localhost</a:t>
            </a:r>
          </a:p>
          <a:p>
            <a:pPr lvl="1"/>
            <a:r>
              <a:rPr lang="en-US" dirty="0"/>
              <a:t>-d		In the background (daemon)</a:t>
            </a:r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5C81-7BAC-3640-4553-05CEB165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1ACE3-4FA1-5F31-4911-7673E657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55809-F75A-AA17-5B1F-B64671A6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D0FD15-2F77-B57C-140D-426F42C7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4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32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9CE7-0186-EF7F-44C6-29B6F9BF4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28263-224D-AB87-89E9-C018ACA30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Via Docker Hub</a:t>
            </a:r>
          </a:p>
        </p:txBody>
      </p:sp>
    </p:spTree>
    <p:extLst>
      <p:ext uri="{BB962C8B-B14F-4D97-AF65-F5344CB8AC3E}">
        <p14:creationId xmlns:p14="http://schemas.microsoft.com/office/powerpoint/2010/main" val="46766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Dev to Ops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this wonderful client-server system developed</a:t>
            </a:r>
          </a:p>
          <a:p>
            <a:pPr lvl="1"/>
            <a:r>
              <a:rPr lang="en-US" dirty="0"/>
              <a:t>Lots of unit and integrations tests, highly flexible, highly reliable</a:t>
            </a:r>
          </a:p>
          <a:p>
            <a:r>
              <a:rPr lang="en-US" i="1" dirty="0"/>
              <a:t>But we only have it on our local laptops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clone, </a:t>
            </a:r>
            <a:r>
              <a:rPr lang="en-US" dirty="0" err="1"/>
              <a:t>gradle</a:t>
            </a:r>
            <a:r>
              <a:rPr lang="en-US" dirty="0"/>
              <a:t> something</a:t>
            </a:r>
          </a:p>
          <a:p>
            <a:endParaRPr lang="en-US" b="1" dirty="0"/>
          </a:p>
          <a:p>
            <a:r>
              <a:rPr lang="en-US" b="1" dirty="0"/>
              <a:t>We need to make it run in </a:t>
            </a:r>
            <a:r>
              <a:rPr lang="en-US" b="1" i="1" dirty="0"/>
              <a:t>production</a:t>
            </a:r>
            <a:endParaRPr lang="en-US" b="1" dirty="0"/>
          </a:p>
          <a:p>
            <a:pPr lvl="1"/>
            <a:r>
              <a:rPr lang="en-US" b="1" dirty="0"/>
              <a:t>Deployment	</a:t>
            </a:r>
            <a:r>
              <a:rPr lang="en-US" b="1" i="1" dirty="0" err="1"/>
              <a:t>idriftsættelse</a:t>
            </a:r>
            <a:endParaRPr lang="en-US" b="1" i="1" dirty="0"/>
          </a:p>
          <a:p>
            <a:r>
              <a:rPr lang="en-US" dirty="0"/>
              <a:t>Requires</a:t>
            </a:r>
          </a:p>
          <a:p>
            <a:pPr lvl="1"/>
            <a:r>
              <a:rPr lang="en-US" dirty="0"/>
              <a:t>A) A computer with DNS name on the ‘big internet’</a:t>
            </a:r>
          </a:p>
          <a:p>
            <a:pPr lvl="1"/>
            <a:r>
              <a:rPr lang="en-US" dirty="0"/>
              <a:t>B) Get our executable system on to that machine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53200" y="1866900"/>
            <a:ext cx="23622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  <a:endParaRPr lang="da-DK" dirty="0"/>
          </a:p>
        </p:txBody>
      </p:sp>
      <p:sp>
        <p:nvSpPr>
          <p:cNvPr id="8" name="Rounded Rectangle 7"/>
          <p:cNvSpPr/>
          <p:nvPr/>
        </p:nvSpPr>
        <p:spPr>
          <a:xfrm>
            <a:off x="6553200" y="3238500"/>
            <a:ext cx="23622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  <a:endParaRPr lang="da-DK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903017-A031-77F0-AC7C-4103FBF4C8D2}"/>
              </a:ext>
            </a:extLst>
          </p:cNvPr>
          <p:cNvSpPr/>
          <p:nvPr/>
        </p:nvSpPr>
        <p:spPr>
          <a:xfrm>
            <a:off x="457200" y="4610100"/>
            <a:ext cx="8458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1FE7-4908-8251-8255-AFD020B3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20091-E8CC-6AD0-B052-66E8FC24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Maven Repository is a cloud service hosting java libraries</a:t>
            </a:r>
          </a:p>
          <a:p>
            <a:r>
              <a:rPr lang="en-US" i="1" dirty="0"/>
              <a:t>Docker hub does the same for images!</a:t>
            </a:r>
          </a:p>
          <a:p>
            <a:pPr lvl="1"/>
            <a:r>
              <a:rPr lang="en-US" dirty="0"/>
              <a:t>Push to my ‘</a:t>
            </a:r>
            <a:r>
              <a:rPr lang="en-US" dirty="0" err="1"/>
              <a:t>henrikbaerbak</a:t>
            </a:r>
            <a:r>
              <a:rPr lang="en-US" dirty="0"/>
              <a:t>’ account on docker hub.</a:t>
            </a:r>
          </a:p>
          <a:p>
            <a:r>
              <a:rPr lang="en-US" b="1" dirty="0"/>
              <a:t>Now it is globally accessible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D56E3-EF99-0CB5-8916-283D1FDD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6DFC-E2EF-39EE-249C-F21F63BA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19DF2-51A5-DE4A-0554-7A1E641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DC4D7-0D9A-39B6-B525-0F77C762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660650"/>
            <a:ext cx="87725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BADE-B8C1-14FE-1255-AFA17276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DK" dirty="0"/>
              <a:t>Helsinki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F629-4503-ED30-FFE9-7B8CC03AB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 to deploy it on my rented machine</a:t>
            </a:r>
            <a:br>
              <a:rPr lang="en-US" dirty="0"/>
            </a:br>
            <a:r>
              <a:rPr lang="en-US" dirty="0"/>
              <a:t>in </a:t>
            </a:r>
            <a:r>
              <a:rPr lang="en-DK" dirty="0"/>
              <a:t>Helsinki</a:t>
            </a:r>
            <a:endParaRPr lang="en-US" dirty="0"/>
          </a:p>
          <a:p>
            <a:pPr lvl="1"/>
            <a:r>
              <a:rPr lang="en-US" dirty="0"/>
              <a:t>Which has DNS ‘hotstone.littleworld.dk’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DE2F5-4529-E623-23C5-9078E20B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5BBC1-9E83-933A-6CDA-6426B981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248A-719B-8344-A544-D4278B86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2FA96-8B16-6468-30F7-B4FEEE5EA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982436"/>
            <a:ext cx="2006600" cy="1071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72BED-4C12-D372-A9A4-3682751B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32494"/>
            <a:ext cx="5119687" cy="22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6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6EFC11-5853-9FB7-20C0-B250764F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71" y="2075797"/>
            <a:ext cx="3534289" cy="242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38AFE-CB66-43DC-C204-E7F677C3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4086-CD8A-A43E-FFDD-BAF547A6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into my machine in </a:t>
            </a:r>
            <a:r>
              <a:rPr lang="en-DK" dirty="0"/>
              <a:t>Helsinki</a:t>
            </a:r>
            <a:endParaRPr lang="en-US" dirty="0"/>
          </a:p>
          <a:p>
            <a:pPr lvl="1"/>
            <a:r>
              <a:rPr lang="en-US" dirty="0"/>
              <a:t>Using my Windows Putty secure shell; and ‘run’ container</a:t>
            </a:r>
            <a:endParaRPr lang="en-DK" dirty="0"/>
          </a:p>
          <a:p>
            <a:pPr lvl="2"/>
            <a:r>
              <a:rPr lang="en-DK" dirty="0"/>
              <a:t>Ah – also open port 4567 in the firewall </a:t>
            </a:r>
            <a:r>
              <a:rPr lang="en-DK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EA51D-37E3-78BA-1F59-8732B2DC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D3A9-C966-82D6-E0FE-3690874E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C6A0-9798-6424-1C37-EE026086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D072CE-5FE3-2839-44EC-245764D19385}"/>
              </a:ext>
            </a:extLst>
          </p:cNvPr>
          <p:cNvSpPr/>
          <p:nvPr/>
        </p:nvSpPr>
        <p:spPr>
          <a:xfrm>
            <a:off x="609600" y="4473575"/>
            <a:ext cx="2286000" cy="7461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7183FF-DD52-7BBB-3AAD-E12454EA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9" y="2051144"/>
            <a:ext cx="1970871" cy="1940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007036-1956-8F3C-B001-F641B01EC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090" y="3669626"/>
            <a:ext cx="6592220" cy="19338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871FE0-85B3-F5F7-EE2D-B6CE6153AC71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895600" y="4422775"/>
            <a:ext cx="2286000" cy="4238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13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6C3F-B205-697A-8190-2BB95978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367D-CD8E-6EE9-C174-8986EA04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about </a:t>
            </a:r>
            <a:r>
              <a:rPr lang="en-US" i="1" dirty="0"/>
              <a:t>1 minute!</a:t>
            </a:r>
          </a:p>
          <a:p>
            <a:endParaRPr lang="en-US" i="1" dirty="0"/>
          </a:p>
          <a:p>
            <a:r>
              <a:rPr lang="en-US" dirty="0"/>
              <a:t>My </a:t>
            </a:r>
            <a:r>
              <a:rPr lang="en-DK" dirty="0"/>
              <a:t>Helsinki</a:t>
            </a:r>
            <a:r>
              <a:rPr lang="en-US" dirty="0"/>
              <a:t> machine does not have neither Java nor Gradle, nor Go, nor Erlang, nor Rust, nor C++… installed</a:t>
            </a:r>
          </a:p>
          <a:p>
            <a:endParaRPr lang="en-US" dirty="0"/>
          </a:p>
          <a:p>
            <a:r>
              <a:rPr lang="en-US" i="1" dirty="0"/>
              <a:t>And it can run it all, if they are containerized!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5CA4-3516-1A6D-344B-7C0282C2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EEA16-92C2-B871-5402-8AC841EB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DED2-C69C-A69D-8F90-54DD8AE5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46E5-32DD-592E-B2BD-71EED2C9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E2CD8-7CF8-B956-BF9D-A115043C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‘cave service’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GoLang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980BA-7089-0C7A-1143-21CC72E6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D1A4-4D85-CC51-E767-6DBBE8C1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2CB2-44F2-15C1-A6AC-FB433993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9A5E1-5B0C-6003-ADE1-ACA01308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956" y="944380"/>
            <a:ext cx="5499688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0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F4D2-7D04-46E7-87CC-C6BA6B68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8C797-BA72-ABDE-D7FD-2E6D9BAC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‘cave service’</a:t>
            </a:r>
            <a:br>
              <a:rPr lang="en-US" dirty="0"/>
            </a:br>
            <a:r>
              <a:rPr lang="en-US" dirty="0"/>
              <a:t>in Python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52CE6-703E-CC49-6435-28166A62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C9B0-4791-7D8F-935A-FC5F2E0F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C53B-8E6A-801A-D7D3-7F06D1A1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75E9B-4D8B-F18E-2D7B-1832EB11B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599" y="693381"/>
            <a:ext cx="5752521" cy="50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8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F4D2-7D04-46E7-87CC-C6BA6B68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8C797-BA72-ABDE-D7FD-2E6D9BAC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‘cave service’</a:t>
            </a:r>
            <a:br>
              <a:rPr lang="en-US" dirty="0"/>
            </a:br>
            <a:r>
              <a:rPr lang="en-US" dirty="0"/>
              <a:t>in Scala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52CE6-703E-CC49-6435-28166A62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C9B0-4791-7D8F-935A-FC5F2E0F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C53B-8E6A-801A-D7D3-7F06D1A1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F4F72E-51E7-727D-E269-BAF6C58D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952500"/>
            <a:ext cx="5518490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F4D2-7D04-46E7-87CC-C6BA6B68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8C797-BA72-ABDE-D7FD-2E6D9BAC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‘cave service’</a:t>
            </a:r>
            <a:br>
              <a:rPr lang="en-US" dirty="0"/>
            </a:br>
            <a:r>
              <a:rPr lang="en-US" dirty="0"/>
              <a:t>in Java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52CE6-703E-CC49-6435-28166A62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C9B0-4791-7D8F-935A-FC5F2E0F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C53B-8E6A-801A-D7D3-7F06D1A1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746FA-571F-6B82-5B65-974EE7A0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9" y="788459"/>
            <a:ext cx="5171369" cy="47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76A0-A067-012A-2AED-8A4A4AAE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Much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D94E-212E-95A3-31AA-D000980D8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DK" dirty="0"/>
              <a:t>Hetzner</a:t>
            </a:r>
            <a:r>
              <a:rPr lang="en-US" dirty="0"/>
              <a:t> machine runs </a:t>
            </a:r>
            <a:r>
              <a:rPr lang="en-DK" dirty="0"/>
              <a:t>other</a:t>
            </a:r>
            <a:r>
              <a:rPr lang="en-US" dirty="0"/>
              <a:t> stuff for me…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hot stone game server with its associated MariaDB is </a:t>
            </a:r>
            <a:r>
              <a:rPr lang="en-DK" dirty="0"/>
              <a:t>is running on the machine...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8C34D-C7E8-A8D2-40B6-17629EAA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911D-F560-7A13-6803-3E9278B6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BFEFB-4321-A6E8-3FDF-312CCF55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" y="1562100"/>
            <a:ext cx="8954750" cy="10383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F5471-249B-3167-4307-E17B6DB4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9772A7-EC2A-5EA7-7B45-CF30A684E194}"/>
              </a:ext>
            </a:extLst>
          </p:cNvPr>
          <p:cNvSpPr/>
          <p:nvPr/>
        </p:nvSpPr>
        <p:spPr>
          <a:xfrm>
            <a:off x="1219200" y="2039959"/>
            <a:ext cx="33528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3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4960-68B2-1EC0-662B-DBB892E0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World is Big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95EA-D7BD-9EFE-0404-90F6D811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major players of open source have containers for their products.</a:t>
            </a:r>
          </a:p>
          <a:p>
            <a:r>
              <a:rPr lang="en-US" dirty="0"/>
              <a:t>Want to have a MongoDB database?</a:t>
            </a:r>
          </a:p>
          <a:p>
            <a:pPr lvl="1"/>
            <a:r>
              <a:rPr lang="en-US" dirty="0"/>
              <a:t>Easy! It takes about ½ minute to get it installed and running!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283D9-D594-7F50-A324-28D7F900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15E1-BF17-6602-FC1D-7F915456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3C4F-B575-86CC-6338-8A05971A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717DF-8960-2783-5F5B-758B8FBB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1714500"/>
            <a:ext cx="1476375" cy="4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12F47B-10AC-ED37-6838-8ED1FD6D1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28900"/>
            <a:ext cx="5148262" cy="189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5FC28D-A062-8041-DC86-86B31FA30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71" y="2648857"/>
            <a:ext cx="3162300" cy="219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4BB2EF-0A4F-07BD-49BB-E22FF7F78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131" y="3092450"/>
            <a:ext cx="4106069" cy="1066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930FE4-4071-4010-B0AB-EE66E0592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463" y="4189602"/>
            <a:ext cx="2281237" cy="1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Way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a manual procedure</a:t>
            </a:r>
          </a:p>
          <a:p>
            <a:r>
              <a:rPr lang="en-US" i="1" dirty="0"/>
              <a:t>Buy a server farm	or	Rent a VM in the cloud</a:t>
            </a:r>
          </a:p>
          <a:p>
            <a:endParaRPr lang="en-US" i="1" dirty="0"/>
          </a:p>
          <a:p>
            <a:r>
              <a:rPr lang="en-US" i="1" dirty="0"/>
              <a:t>Ah – we need a database for the server</a:t>
            </a:r>
          </a:p>
          <a:p>
            <a:pPr lvl="1"/>
            <a:r>
              <a:rPr lang="en-US" i="1" dirty="0"/>
              <a:t>Rent one more machine; install </a:t>
            </a:r>
            <a:r>
              <a:rPr lang="en-US" i="1" dirty="0" err="1"/>
              <a:t>linux</a:t>
            </a:r>
            <a:r>
              <a:rPr lang="en-US" i="1" dirty="0"/>
              <a:t>, install MySQL, copy</a:t>
            </a:r>
            <a:br>
              <a:rPr lang="en-US" i="1" dirty="0"/>
            </a:br>
            <a:r>
              <a:rPr lang="en-US" i="1" dirty="0"/>
              <a:t>table </a:t>
            </a:r>
            <a:r>
              <a:rPr lang="en-US" i="1" dirty="0" err="1"/>
              <a:t>init</a:t>
            </a:r>
            <a:r>
              <a:rPr lang="en-US" i="1" dirty="0"/>
              <a:t> scripts, configure </a:t>
            </a:r>
            <a:r>
              <a:rPr lang="en-US" i="1" dirty="0" err="1"/>
              <a:t>linux</a:t>
            </a:r>
            <a:r>
              <a:rPr lang="en-US" i="1" dirty="0"/>
              <a:t> for database systems, …</a:t>
            </a:r>
          </a:p>
          <a:p>
            <a:r>
              <a:rPr lang="en-US" i="1" dirty="0"/>
              <a:t>Now, log into the server</a:t>
            </a:r>
          </a:p>
          <a:p>
            <a:pPr lvl="1"/>
            <a:r>
              <a:rPr lang="en-US" i="1" dirty="0"/>
              <a:t>Install </a:t>
            </a:r>
            <a:r>
              <a:rPr lang="en-US" i="1" dirty="0" err="1"/>
              <a:t>linux</a:t>
            </a:r>
            <a:r>
              <a:rPr lang="en-US" i="1" dirty="0"/>
              <a:t>, git, java, </a:t>
            </a:r>
            <a:r>
              <a:rPr lang="en-US" i="1" dirty="0" err="1"/>
              <a:t>gradle</a:t>
            </a:r>
            <a:r>
              <a:rPr lang="en-US" i="1" dirty="0"/>
              <a:t>, …</a:t>
            </a:r>
          </a:p>
          <a:p>
            <a:pPr lvl="1"/>
            <a:r>
              <a:rPr lang="en-US" i="1" dirty="0" err="1"/>
              <a:t>Git</a:t>
            </a:r>
            <a:r>
              <a:rPr lang="en-US" i="1" dirty="0"/>
              <a:t> clone the repository</a:t>
            </a:r>
          </a:p>
          <a:p>
            <a:pPr lvl="1"/>
            <a:r>
              <a:rPr lang="en-US" i="1" dirty="0"/>
              <a:t>Run the executable using ‘parameters for production’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10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0000-135A-BDD9-392A-A68F2DA09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Deploying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DF4FF-39F1-FEF5-423C-CD1C332D51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Outlook to</a:t>
            </a:r>
          </a:p>
          <a:p>
            <a:r>
              <a:rPr lang="en-US" dirty="0"/>
              <a:t>Orchestration Tools</a:t>
            </a:r>
          </a:p>
        </p:txBody>
      </p:sp>
    </p:spTree>
    <p:extLst>
      <p:ext uri="{BB962C8B-B14F-4D97-AF65-F5344CB8AC3E}">
        <p14:creationId xmlns:p14="http://schemas.microsoft.com/office/powerpoint/2010/main" val="1281174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B400-6FDF-6B31-1AD6-3434FD60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one service…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B24F-68BD-2B86-5FEB-742683B8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‘docker run …’ allows me to ‘start one service’</a:t>
            </a:r>
          </a:p>
          <a:p>
            <a:r>
              <a:rPr lang="en-US" dirty="0"/>
              <a:t>But systems in practice need many more services</a:t>
            </a:r>
          </a:p>
          <a:p>
            <a:r>
              <a:rPr lang="en-US" dirty="0"/>
              <a:t>Ex: </a:t>
            </a:r>
            <a:r>
              <a:rPr lang="en-US" dirty="0" err="1"/>
              <a:t>HotStone</a:t>
            </a:r>
            <a:r>
              <a:rPr lang="en-US" dirty="0"/>
              <a:t> server on hotstone.littleworld.dk</a:t>
            </a:r>
          </a:p>
          <a:p>
            <a:endParaRPr lang="en-US" dirty="0"/>
          </a:p>
          <a:p>
            <a:pPr lvl="1"/>
            <a:r>
              <a:rPr lang="en-US" dirty="0"/>
              <a:t>That server stores all method calls in a SQL database for “future analysis”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Exercise: What pattern is in play here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0D85-B973-280D-9061-1F94FD01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5D0A4-F3A1-F140-C932-FF6428D6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288A-833E-720F-3831-079E90A7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65237-8C5A-B685-3265-F83D21BE7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14"/>
          <a:stretch/>
        </p:blipFill>
        <p:spPr>
          <a:xfrm>
            <a:off x="247650" y="2324100"/>
            <a:ext cx="851535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04987-1A16-B8E9-DFD3-B1B39AB1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2" y="3513364"/>
            <a:ext cx="4219575" cy="1276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BE1572-7AFB-4633-F073-96656D5B5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233738"/>
            <a:ext cx="5543550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367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3D75-DD1D-FA12-28AA-CB138EEA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SideBar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0C9F-22BA-CF60-4800-64E62F78A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I can query like “when was a card played by whom?”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DF53C-D842-B499-E115-95552BA3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6E7E-7958-3430-8985-0AD2EB76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17115-D922-2606-D345-32D4108D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97314-B277-48B4-15F4-53CE1E3E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09700"/>
            <a:ext cx="7400925" cy="208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64AEC-D6F3-A41F-E903-C69BD6B18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19500"/>
            <a:ext cx="3695700" cy="20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61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81C4-16FC-F121-86A1-D35BB74F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90FFD-5C9B-6020-C251-9CB13296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need to deploy</a:t>
            </a:r>
          </a:p>
          <a:p>
            <a:pPr lvl="1"/>
            <a:r>
              <a:rPr lang="en-US" dirty="0"/>
              <a:t>A MariaDB SQL server container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HotStone</a:t>
            </a:r>
            <a:r>
              <a:rPr lang="en-US" dirty="0"/>
              <a:t> server</a:t>
            </a:r>
          </a:p>
          <a:p>
            <a:pPr lvl="1"/>
            <a:r>
              <a:rPr lang="en-US" dirty="0"/>
              <a:t>And ensure they talk to each other (DNS, network)</a:t>
            </a:r>
          </a:p>
          <a:p>
            <a:pPr lvl="1"/>
            <a:r>
              <a:rPr lang="en-US" dirty="0"/>
              <a:t>Ups – and I need hard disk space for the database itself which survives restarting the system!</a:t>
            </a:r>
          </a:p>
          <a:p>
            <a:pPr lvl="2"/>
            <a:r>
              <a:rPr lang="en-US" dirty="0"/>
              <a:t>(By default, a container has its own file system (of course), and thus removing it, will destroy all contents!)</a:t>
            </a:r>
          </a:p>
          <a:p>
            <a:endParaRPr lang="en-US" dirty="0"/>
          </a:p>
          <a:p>
            <a:r>
              <a:rPr lang="en-US" dirty="0"/>
              <a:t>We need </a:t>
            </a:r>
            <a:r>
              <a:rPr lang="en-US" i="1" dirty="0"/>
              <a:t>infrastructure-as-code</a:t>
            </a:r>
            <a:r>
              <a:rPr lang="en-US" dirty="0"/>
              <a:t> to deploy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416-BBBA-BAEA-7908-18191E38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8ABE7-7622-300C-7781-DD783FC7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71F80-02A1-90E3-CA47-33DFEF9D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3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CABC-A6EE-AD26-C0E4-9CCE6B93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10E37-BD78-6FD2-A102-CE7FD56C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MariaDB	Easy part: Images on Docker Hub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B) </a:t>
            </a:r>
            <a:r>
              <a:rPr lang="en-US" dirty="0" err="1"/>
              <a:t>HotStone</a:t>
            </a:r>
            <a:r>
              <a:rPr lang="en-US" dirty="0"/>
              <a:t> server</a:t>
            </a:r>
          </a:p>
          <a:p>
            <a:pPr lvl="1"/>
            <a:r>
              <a:rPr lang="en-US" dirty="0"/>
              <a:t>I write a </a:t>
            </a:r>
            <a:r>
              <a:rPr lang="en-US" dirty="0" err="1"/>
              <a:t>Dockerfile</a:t>
            </a:r>
            <a:r>
              <a:rPr lang="en-US" dirty="0"/>
              <a:t>, build container, and push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E891-3433-2278-B061-3C3008A9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29B97-A6B9-D4D1-681D-506B8BD7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43C17-9B92-2247-3D8E-84C51646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258E5-DCFF-E96A-B6B6-656D50A9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381714"/>
            <a:ext cx="3543300" cy="1315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B6AFA-ED74-A324-1E7A-C9732387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51" y="1801992"/>
            <a:ext cx="2463449" cy="1343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0A92C-1851-5BB7-F0B4-B1FF8428D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145017"/>
            <a:ext cx="1524000" cy="241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CC9988-9C5E-D0F5-364D-604BC468A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907" y="3437546"/>
            <a:ext cx="2630779" cy="2120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E98F39-44B9-8D9C-77D4-6CBCA6B8B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160" y="3420905"/>
            <a:ext cx="3508993" cy="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5FED-3764-F388-B286-D18452A2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Swarm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D03A-539D-CFDC-112A-D1CC86291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IaC</a:t>
            </a:r>
            <a:r>
              <a:rPr lang="en-US" dirty="0"/>
              <a:t> for orchestration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E574E-3B11-6F1F-B800-81514FB3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B044-1875-22DF-9ADD-5C773BF0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A4DC-5E66-A108-0F1F-431DAB94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429E4-E273-6DA6-A518-43D50509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" y="1409700"/>
            <a:ext cx="4529137" cy="373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31750-C1D5-1F50-B689-68D2BC56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70" y="1348847"/>
            <a:ext cx="4075699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1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5FED-3764-F388-B286-D18452A2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Network and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D03A-539D-CFDC-112A-D1CC86291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‘</a:t>
            </a:r>
            <a:r>
              <a:rPr lang="en-US" dirty="0" err="1"/>
              <a:t>plnet</a:t>
            </a:r>
            <a:r>
              <a:rPr lang="en-US" dirty="0"/>
              <a:t>’ and Named servers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E574E-3B11-6F1F-B800-81514FB3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B044-1875-22DF-9ADD-5C773BF0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A4DC-5E66-A108-0F1F-431DAB94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429E4-E273-6DA6-A518-43D50509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" y="1409700"/>
            <a:ext cx="4529137" cy="373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31750-C1D5-1F50-B689-68D2BC56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70" y="1348847"/>
            <a:ext cx="4075699" cy="39481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FA1E34-EBF2-1F2D-9E08-20DFD0CEE2A4}"/>
              </a:ext>
            </a:extLst>
          </p:cNvPr>
          <p:cNvSpPr/>
          <p:nvPr/>
        </p:nvSpPr>
        <p:spPr>
          <a:xfrm>
            <a:off x="1066800" y="2628900"/>
            <a:ext cx="8382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255AF2-4665-C7C9-F97E-97795457169C}"/>
              </a:ext>
            </a:extLst>
          </p:cNvPr>
          <p:cNvSpPr/>
          <p:nvPr/>
        </p:nvSpPr>
        <p:spPr>
          <a:xfrm>
            <a:off x="4208670" y="4305300"/>
            <a:ext cx="1180098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784B8C-BC25-5BB0-AAD0-5B38E1B26F4A}"/>
              </a:ext>
            </a:extLst>
          </p:cNvPr>
          <p:cNvSpPr/>
          <p:nvPr/>
        </p:nvSpPr>
        <p:spPr>
          <a:xfrm>
            <a:off x="4419600" y="3390900"/>
            <a:ext cx="7620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07C867-1DA1-6F54-D3EF-92FB1FBA5724}"/>
              </a:ext>
            </a:extLst>
          </p:cNvPr>
          <p:cNvSpPr/>
          <p:nvPr/>
        </p:nvSpPr>
        <p:spPr>
          <a:xfrm>
            <a:off x="859631" y="2095499"/>
            <a:ext cx="1197769" cy="17885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CD2F57-FED7-EC82-9DB9-68BD8D561B9C}"/>
              </a:ext>
            </a:extLst>
          </p:cNvPr>
          <p:cNvSpPr/>
          <p:nvPr/>
        </p:nvSpPr>
        <p:spPr>
          <a:xfrm>
            <a:off x="5867399" y="2122716"/>
            <a:ext cx="990601" cy="152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59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5FED-3764-F388-B286-D18452A2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D03A-539D-CFDC-112A-D1CC86291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Volumes are </a:t>
            </a:r>
            <a:r>
              <a:rPr lang="en-US" i="1" dirty="0"/>
              <a:t>stored on the host machine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E574E-3B11-6F1F-B800-81514FB3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B044-1875-22DF-9ADD-5C773BF0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A4DC-5E66-A108-0F1F-431DAB94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429E4-E273-6DA6-A518-43D50509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" y="1409700"/>
            <a:ext cx="4529137" cy="373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31750-C1D5-1F50-B689-68D2BC56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70" y="1348847"/>
            <a:ext cx="4075699" cy="39481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FA1E34-EBF2-1F2D-9E08-20DFD0CEE2A4}"/>
              </a:ext>
            </a:extLst>
          </p:cNvPr>
          <p:cNvSpPr/>
          <p:nvPr/>
        </p:nvSpPr>
        <p:spPr>
          <a:xfrm>
            <a:off x="1028700" y="4191000"/>
            <a:ext cx="21717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255AF2-4665-C7C9-F97E-97795457169C}"/>
              </a:ext>
            </a:extLst>
          </p:cNvPr>
          <p:cNvSpPr/>
          <p:nvPr/>
        </p:nvSpPr>
        <p:spPr>
          <a:xfrm>
            <a:off x="4208670" y="4914900"/>
            <a:ext cx="1180098" cy="3820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CD2F57-FED7-EC82-9DB9-68BD8D561B9C}"/>
              </a:ext>
            </a:extLst>
          </p:cNvPr>
          <p:cNvSpPr/>
          <p:nvPr/>
        </p:nvSpPr>
        <p:spPr>
          <a:xfrm>
            <a:off x="5867399" y="2122716"/>
            <a:ext cx="990601" cy="152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64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213E-43DE-BA47-BA5B-C794F910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Deploy (Testing)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55E9-DCB2-316B-016D-4259D1B2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my Staging machine, just ‘docker stack deploy’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6D9E8-0E2D-ABAD-056E-4A2D2F4A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9453-52BC-27B4-F9E2-0969439D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6B321-366F-7080-7B26-84180564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1F4DF-2436-4E8E-E563-3A8D3C56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85900"/>
            <a:ext cx="6172200" cy="35948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FA7E7-6EB1-4F7A-7774-57AA34FC766E}"/>
              </a:ext>
            </a:extLst>
          </p:cNvPr>
          <p:cNvSpPr/>
          <p:nvPr/>
        </p:nvSpPr>
        <p:spPr>
          <a:xfrm>
            <a:off x="3657600" y="2019300"/>
            <a:ext cx="42672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8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8922-97B8-855C-4DA4-407FDD2C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Deploy (Production)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8AD7-4EC0-1AFF-BBFE-30B8FA2D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my </a:t>
            </a:r>
            <a:r>
              <a:rPr lang="en-DK" dirty="0"/>
              <a:t>cloud</a:t>
            </a:r>
            <a:r>
              <a:rPr lang="en-US" dirty="0"/>
              <a:t> machine, the </a:t>
            </a:r>
            <a:r>
              <a:rPr lang="en-US" i="1" dirty="0"/>
              <a:t>only contents</a:t>
            </a:r>
            <a:r>
              <a:rPr lang="en-US" dirty="0"/>
              <a:t> is the </a:t>
            </a:r>
            <a:r>
              <a:rPr lang="en-US" dirty="0" err="1"/>
              <a:t>IaC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The ‘run…’ script is just the ‘docker stack deploy…’ command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BE199-0081-C462-176B-7BA92CFC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6FFA-3D28-C570-B159-5797473B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B8A6-B0CE-9966-B141-F4ACD3AF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C0623-BF03-96EE-D5D2-F55EBCF1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09700"/>
            <a:ext cx="5562600" cy="156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F84AD-5008-3FCB-D8DB-D6236E89F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46502"/>
            <a:ext cx="7805737" cy="12355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61D08-7558-C88F-CC14-421B610A3F2D}"/>
              </a:ext>
            </a:extLst>
          </p:cNvPr>
          <p:cNvSpPr/>
          <p:nvPr/>
        </p:nvSpPr>
        <p:spPr>
          <a:xfrm>
            <a:off x="4800600" y="2552700"/>
            <a:ext cx="1219200" cy="304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5B50F3-193B-8C45-303B-B0F71486DC70}"/>
              </a:ext>
            </a:extLst>
          </p:cNvPr>
          <p:cNvSpPr/>
          <p:nvPr/>
        </p:nvSpPr>
        <p:spPr>
          <a:xfrm>
            <a:off x="3810000" y="4152900"/>
            <a:ext cx="4343400" cy="228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E7BE56-78B6-B8F2-8CA5-D33D1BB6E03B}"/>
              </a:ext>
            </a:extLst>
          </p:cNvPr>
          <p:cNvSpPr/>
          <p:nvPr/>
        </p:nvSpPr>
        <p:spPr>
          <a:xfrm>
            <a:off x="3810000" y="3771900"/>
            <a:ext cx="4419600" cy="228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it does not scale…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Imagine 10.000+ machines to do that on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And imagine that 100 persons handles 100 machines each, each doing it in a slightly different way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In one year, you have 10.000 machines </a:t>
            </a:r>
            <a:r>
              <a:rPr lang="en-US" i="1" dirty="0">
                <a:sym typeface="Wingdings" panose="05000000000000000000" pitchFamily="2" charset="2"/>
              </a:rPr>
              <a:t>configured in about 500 different ways, meaning any update/fix of the software requires different actions for each machine </a:t>
            </a:r>
          </a:p>
          <a:p>
            <a:pPr lvl="1"/>
            <a:endParaRPr lang="en-US" i="1" dirty="0">
              <a:sym typeface="Wingdings" panose="05000000000000000000" pitchFamily="2" charset="2"/>
            </a:endParaRPr>
          </a:p>
          <a:p>
            <a:r>
              <a:rPr lang="en-US" b="1" i="1" dirty="0">
                <a:sym typeface="Wingdings" panose="05000000000000000000" pitchFamily="2" charset="2"/>
              </a:rPr>
              <a:t>The multiple maintenance problem for operations</a:t>
            </a:r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Not multiple copies of code, but of machine configurations !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7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A2ED-AF48-5224-2710-5234448A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252D-3844-A735-7110-997B085A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Swarm </a:t>
            </a:r>
            <a:r>
              <a:rPr lang="en-US" i="1" dirty="0"/>
              <a:t>is</a:t>
            </a:r>
            <a:r>
              <a:rPr lang="en-US" dirty="0"/>
              <a:t> a swarm</a:t>
            </a:r>
          </a:p>
          <a:p>
            <a:pPr lvl="1"/>
            <a:r>
              <a:rPr lang="en-US" dirty="0"/>
              <a:t>Four machines in my swarm</a:t>
            </a:r>
          </a:p>
          <a:p>
            <a:pPr lvl="2"/>
            <a:r>
              <a:rPr lang="en-US" dirty="0"/>
              <a:t>Grum, bob, </a:t>
            </a:r>
            <a:r>
              <a:rPr lang="en-US" dirty="0" err="1"/>
              <a:t>stuart</a:t>
            </a:r>
            <a:r>
              <a:rPr lang="en-US" dirty="0"/>
              <a:t>, </a:t>
            </a:r>
            <a:r>
              <a:rPr lang="en-DK" dirty="0"/>
              <a:t>k</a:t>
            </a:r>
            <a:r>
              <a:rPr lang="en-US" dirty="0" err="1"/>
              <a:t>enny</a:t>
            </a:r>
            <a:endParaRPr lang="en-US" dirty="0"/>
          </a:p>
          <a:p>
            <a:r>
              <a:rPr lang="en-US" dirty="0"/>
              <a:t>Automatically deploys…</a:t>
            </a:r>
          </a:p>
          <a:p>
            <a:pPr lvl="1"/>
            <a:r>
              <a:rPr lang="en-US" dirty="0"/>
              <a:t>Redis database</a:t>
            </a:r>
          </a:p>
          <a:p>
            <a:pPr lvl="1"/>
            <a:r>
              <a:rPr lang="en-US" dirty="0"/>
              <a:t>Five ‘</a:t>
            </a:r>
            <a:r>
              <a:rPr lang="en-US" dirty="0" err="1"/>
              <a:t>alsome</a:t>
            </a:r>
            <a:r>
              <a:rPr lang="en-US" dirty="0"/>
              <a:t>’ servers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visualizer service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A2E26-DC9C-3456-3DE4-AECC2C4E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1022C-8465-605F-1F01-3B09A968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5849-A528-E99B-6864-48238FBE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DBD51-E0C4-7523-31ED-031BD0B5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35166"/>
            <a:ext cx="4267200" cy="370828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46D115-0F4A-3D07-B9D3-C7381E793C6B}"/>
              </a:ext>
            </a:extLst>
          </p:cNvPr>
          <p:cNvCxnSpPr>
            <a:cxnSpLocks/>
          </p:cNvCxnSpPr>
          <p:nvPr/>
        </p:nvCxnSpPr>
        <p:spPr>
          <a:xfrm>
            <a:off x="3812721" y="3820509"/>
            <a:ext cx="987879" cy="2033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AC8D9-5DCD-BE1F-6C06-9CEEE2E8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14345"/>
            <a:ext cx="4969328" cy="93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DF96F-DD55-33BC-C2EC-4457CBF86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097627"/>
            <a:ext cx="91440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9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DF16-8B18-AEA3-65C5-DF5E54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55CE-C854-1632-8BE2-56A4360A0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SWEA curriculum</a:t>
            </a:r>
          </a:p>
          <a:p>
            <a:pPr lvl="1"/>
            <a:r>
              <a:rPr lang="en-US" dirty="0"/>
              <a:t>No exam questions, no questioning at the exam</a:t>
            </a:r>
          </a:p>
          <a:p>
            <a:pPr lvl="1"/>
            <a:r>
              <a:rPr lang="en-US" dirty="0"/>
              <a:t>Beyond our ‘software architecture in the small’ focus of SWEA</a:t>
            </a:r>
          </a:p>
          <a:p>
            <a:r>
              <a:rPr lang="en-US" dirty="0"/>
              <a:t>But…</a:t>
            </a:r>
          </a:p>
          <a:p>
            <a:pPr lvl="1"/>
            <a:r>
              <a:rPr lang="en-US" dirty="0"/>
              <a:t>It is an important conceptual framework and tool stack to master for large scale, industrial, software development and operations.</a:t>
            </a:r>
          </a:p>
          <a:p>
            <a:pPr lvl="1"/>
            <a:endParaRPr lang="en-US" dirty="0"/>
          </a:p>
          <a:p>
            <a:r>
              <a:rPr lang="en-US" dirty="0"/>
              <a:t>Swarm is not widely used (Docker containers are!)</a:t>
            </a:r>
          </a:p>
          <a:p>
            <a:pPr lvl="1"/>
            <a:r>
              <a:rPr lang="en-US" dirty="0"/>
              <a:t>The big player is </a:t>
            </a:r>
            <a:r>
              <a:rPr lang="en-US" i="1" dirty="0"/>
              <a:t>Kubernetes</a:t>
            </a:r>
            <a:endParaRPr lang="en-US" dirty="0"/>
          </a:p>
          <a:p>
            <a:pPr lvl="1"/>
            <a:r>
              <a:rPr lang="en-US" dirty="0"/>
              <a:t>From a conceptual point of view, they are the ‘same thing’…</a:t>
            </a:r>
          </a:p>
          <a:p>
            <a:pPr lvl="2"/>
            <a:r>
              <a:rPr lang="en-US"/>
              <a:t>An orchestration tool…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91CC-0FEC-E498-1E01-C99D9AF0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45B17-9B43-1FF9-CED9-5C6F2858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7403-D696-3690-B54E-7FCB8D79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2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A7F0-94E8-52EC-4A9C-C4A54B2B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A573-A7C6-8FAD-45C2-2C6D5ABF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~100.000 VMs to run the Uber infrastructure…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68C46-82E4-DE16-38AD-E67B1D23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5276-0753-3DD8-92F2-947A7A28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2814F-4BCC-3D75-09FE-DB16F7C7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00F38-136F-B6A0-69CA-0C78172F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59195"/>
            <a:ext cx="8305800" cy="35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Moving Code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Crossing boundaries, that is, </a:t>
            </a:r>
            <a:r>
              <a:rPr lang="en-US" i="1" dirty="0"/>
              <a:t>moving code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7347"/>
            <a:ext cx="7520835" cy="31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220072" y="5017740"/>
            <a:ext cx="3184352" cy="255646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Source: Torben Haagh,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StiboSystems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Solved in 1960’ies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2080"/>
            <a:ext cx="7641445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= 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2500"/>
            <a:ext cx="8064896" cy="43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Not Just Programs - Environments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Container is a </a:t>
            </a:r>
            <a:r>
              <a:rPr lang="en-US" b="1" dirty="0"/>
              <a:t>Virtual Machine</a:t>
            </a:r>
          </a:p>
          <a:p>
            <a:pPr lvl="1"/>
            <a:r>
              <a:rPr lang="en-US" dirty="0"/>
              <a:t>A VM is</a:t>
            </a:r>
          </a:p>
          <a:p>
            <a:pPr lvl="2"/>
            <a:r>
              <a:rPr lang="en-US" dirty="0"/>
              <a:t>The operating system</a:t>
            </a:r>
          </a:p>
          <a:p>
            <a:pPr lvl="2"/>
            <a:r>
              <a:rPr lang="en-US" dirty="0"/>
              <a:t>All supporting libraries</a:t>
            </a:r>
          </a:p>
          <a:p>
            <a:pPr lvl="2"/>
            <a:r>
              <a:rPr lang="en-US" dirty="0"/>
              <a:t>The executable / system</a:t>
            </a:r>
          </a:p>
          <a:p>
            <a:r>
              <a:rPr lang="en-US" dirty="0"/>
              <a:t>That is:</a:t>
            </a:r>
          </a:p>
          <a:p>
            <a:pPr lvl="1"/>
            <a:r>
              <a:rPr lang="en-US" dirty="0"/>
              <a:t>The code </a:t>
            </a:r>
            <a:br>
              <a:rPr lang="en-US" dirty="0"/>
            </a:br>
            <a:r>
              <a:rPr lang="en-US" b="1" dirty="0"/>
              <a:t>+ the full environment of</a:t>
            </a:r>
            <a:br>
              <a:rPr lang="en-US" b="1" dirty="0"/>
            </a:br>
            <a:r>
              <a:rPr lang="en-US" b="1" dirty="0"/>
              <a:t>the (virtual) machine</a:t>
            </a:r>
          </a:p>
          <a:p>
            <a:pPr lvl="1"/>
            <a:endParaRPr lang="en-US" b="1" dirty="0"/>
          </a:p>
          <a:p>
            <a:pPr lvl="1"/>
            <a:r>
              <a:rPr lang="en-US" b="1" i="1" dirty="0"/>
              <a:t>It is self-contained! No</a:t>
            </a:r>
            <a:br>
              <a:rPr lang="en-US" b="1" i="1" dirty="0"/>
            </a:br>
            <a:r>
              <a:rPr lang="en-US" b="1" i="1" dirty="0"/>
              <a:t>external dependencies!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32677"/>
              </p:ext>
            </p:extLst>
          </p:nvPr>
        </p:nvGraphicFramePr>
        <p:xfrm>
          <a:off x="4876800" y="1473622"/>
          <a:ext cx="4062829" cy="379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004878" imgH="6546341" progId="PaintShopPro">
                  <p:embed/>
                </p:oleObj>
              </mc:Choice>
              <mc:Fallback>
                <p:oleObj name="Paint Shop Pro Image" r:id="rId2" imgW="7004878" imgH="6546341" progId="PaintShopPro">
                  <p:embed/>
                  <p:pic>
                    <p:nvPicPr>
                      <p:cNvPr id="184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73622"/>
                        <a:ext cx="4062829" cy="379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47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1505</Words>
  <Application>Microsoft Office PowerPoint</Application>
  <PresentationFormat>On-screen Show (16:10)</PresentationFormat>
  <Paragraphs>338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Paint Shop Pro Image</vt:lpstr>
      <vt:lpstr>Software Engineering and Architecture</vt:lpstr>
      <vt:lpstr>From Dev to Ops</vt:lpstr>
      <vt:lpstr>The Old Way</vt:lpstr>
      <vt:lpstr>But it does not scale…</vt:lpstr>
      <vt:lpstr>Example: Uber</vt:lpstr>
      <vt:lpstr>The Moving Code Problem</vt:lpstr>
      <vt:lpstr>Was Solved in 1960’ies</vt:lpstr>
      <vt:lpstr>Docker = Container</vt:lpstr>
      <vt:lpstr> Not Just Programs - Environments</vt:lpstr>
      <vt:lpstr>So – What do We Get?</vt:lpstr>
      <vt:lpstr>Solves Scaling Issue</vt:lpstr>
      <vt:lpstr>Building a Container</vt:lpstr>
      <vt:lpstr>Example: Hello-Javalin</vt:lpstr>
      <vt:lpstr>My Container…</vt:lpstr>
      <vt:lpstr>Building Containers</vt:lpstr>
      <vt:lpstr>IaC</vt:lpstr>
      <vt:lpstr>Building</vt:lpstr>
      <vt:lpstr>Local Running/Testing</vt:lpstr>
      <vt:lpstr>Deployment</vt:lpstr>
      <vt:lpstr>Hub</vt:lpstr>
      <vt:lpstr>To Helsinki</vt:lpstr>
      <vt:lpstr>Process</vt:lpstr>
      <vt:lpstr>Bottomline</vt:lpstr>
      <vt:lpstr>Examples</vt:lpstr>
      <vt:lpstr>Examples</vt:lpstr>
      <vt:lpstr>Examples</vt:lpstr>
      <vt:lpstr>Examples</vt:lpstr>
      <vt:lpstr>And Much More</vt:lpstr>
      <vt:lpstr>And the World is Big</vt:lpstr>
      <vt:lpstr>Deploying Systems</vt:lpstr>
      <vt:lpstr>Only one service…</vt:lpstr>
      <vt:lpstr>[SideBar]</vt:lpstr>
      <vt:lpstr>The Problem</vt:lpstr>
      <vt:lpstr>The Containers</vt:lpstr>
      <vt:lpstr>Docker Swarm</vt:lpstr>
      <vt:lpstr>Internal Network and DNS</vt:lpstr>
      <vt:lpstr>Volume</vt:lpstr>
      <vt:lpstr>Time to Deploy (Testing)</vt:lpstr>
      <vt:lpstr>Time to Deploy (Production) </vt:lpstr>
      <vt:lpstr>Scaling Out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128</cp:revision>
  <dcterms:created xsi:type="dcterms:W3CDTF">2006-08-16T00:00:00Z</dcterms:created>
  <dcterms:modified xsi:type="dcterms:W3CDTF">2025-11-18T10:27:46Z</dcterms:modified>
</cp:coreProperties>
</file>